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  <p:sldMasterId id="2147483703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7" r:id="rId13"/>
    <p:sldId id="271" r:id="rId14"/>
    <p:sldId id="269" r:id="rId15"/>
    <p:sldId id="270" r:id="rId16"/>
  </p:sldIdLst>
  <p:sldSz cx="9144000" cy="5143500" type="screen16x9"/>
  <p:notesSz cx="6858000" cy="9144000"/>
  <p:embeddedFontLs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4" autoAdjust="0"/>
  </p:normalViewPr>
  <p:slideViewPr>
    <p:cSldViewPr snapToGrid="0">
      <p:cViewPr varScale="1">
        <p:scale>
          <a:sx n="152" d="100"/>
          <a:sy n="152" d="100"/>
        </p:scale>
        <p:origin x="480" y="132"/>
      </p:cViewPr>
      <p:guideLst>
        <p:guide orient="horz" pos="1671"/>
        <p:guide pos="1263"/>
        <p:guide orient="horz" pos="1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464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56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80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486922" y="39203"/>
            <a:ext cx="8148487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1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88700" y="4055980"/>
            <a:ext cx="8344930" cy="82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738850" y="1088631"/>
            <a:ext cx="3468544" cy="32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2"/>
          </p:nvPr>
        </p:nvSpPr>
        <p:spPr>
          <a:xfrm>
            <a:off x="4985272" y="1088631"/>
            <a:ext cx="3241570" cy="2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7281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546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342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3949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540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404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76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9212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1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5564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778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994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7909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646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0886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  <p:extLst>
      <p:ext uri="{BB962C8B-B14F-4D97-AF65-F5344CB8AC3E}">
        <p14:creationId xmlns:p14="http://schemas.microsoft.com/office/powerpoint/2010/main" val="2281884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  <p:extLst>
      <p:ext uri="{BB962C8B-B14F-4D97-AF65-F5344CB8AC3E}">
        <p14:creationId xmlns:p14="http://schemas.microsoft.com/office/powerpoint/2010/main" val="22868466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0768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11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97839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9164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19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u="none" strike="noStrike" cap="none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2379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FFFFFF"/>
                </a:solidFill>
              </a:rPr>
              <a:t>М</a:t>
            </a:r>
            <a:r>
              <a:rPr lang="ru" sz="2500" b="1" dirty="0" smtClean="0">
                <a:solidFill>
                  <a:srgbClr val="FFFFFF"/>
                </a:solidFill>
              </a:rPr>
              <a:t>униципального района «Забайкальский район»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>
                <a:solidFill>
                  <a:srgbClr val="7F7F7F"/>
                </a:solidFill>
              </a:rPr>
              <a:t>Муниципальный район «Забайкальский район»              Проекты, которым требуется поиск инвестора</a:t>
            </a:r>
            <a:endParaRPr lang="ru-RU" sz="2000" b="1" dirty="0">
              <a:solidFill>
                <a:srgbClr val="7F7F7F"/>
              </a:solidFill>
            </a:endParaRPr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Производство мясных полуфабрикатов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683275" y="1395388"/>
            <a:ext cx="3000000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-RU" sz="900" dirty="0">
                <a:solidFill>
                  <a:srgbClr val="231F20"/>
                </a:solidFill>
              </a:rPr>
              <a:t>Инициатор проекта – поиск инвестора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-RU" sz="900" dirty="0">
                <a:solidFill>
                  <a:srgbClr val="231F20"/>
                </a:solidFill>
              </a:rPr>
              <a:t>Объём инвестиций – 3500,0 тыс</a:t>
            </a:r>
            <a:r>
              <a:rPr lang="ru-RU" sz="900" dirty="0" smtClean="0">
                <a:solidFill>
                  <a:srgbClr val="231F20"/>
                </a:solidFill>
              </a:rPr>
              <a:t>. рублей</a:t>
            </a:r>
            <a:endParaRPr lang="ru-RU" sz="900" dirty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-RU" sz="900" dirty="0">
                <a:solidFill>
                  <a:srgbClr val="231F20"/>
                </a:solidFill>
              </a:rPr>
              <a:t>Срок окупаемости – 18 месяцев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-RU" sz="900" dirty="0" smtClean="0">
                <a:solidFill>
                  <a:srgbClr val="231F20"/>
                </a:solidFill>
              </a:rPr>
              <a:t>Свободная </a:t>
            </a:r>
            <a:r>
              <a:rPr lang="ru-RU" sz="900" dirty="0">
                <a:solidFill>
                  <a:srgbClr val="231F20"/>
                </a:solidFill>
              </a:rPr>
              <a:t>ниша, сбыт готовой продукции – супермаркеты, общепит, общепит учреждений социальной </a:t>
            </a:r>
            <a:r>
              <a:rPr lang="ru-RU" sz="900" dirty="0" smtClean="0">
                <a:solidFill>
                  <a:srgbClr val="231F20"/>
                </a:solidFill>
              </a:rPr>
              <a:t>сферы</a:t>
            </a:r>
            <a:endParaRPr lang="ru-RU" sz="900" dirty="0">
              <a:solidFill>
                <a:srgbClr val="231F20"/>
              </a:solidFill>
            </a:endParaRPr>
          </a:p>
        </p:txBody>
      </p:sp>
      <p:sp>
        <p:nvSpPr>
          <p:cNvPr id="581" name="Google Shape;581;p65"/>
          <p:cNvSpPr txBox="1"/>
          <p:nvPr/>
        </p:nvSpPr>
        <p:spPr>
          <a:xfrm>
            <a:off x="5604875" y="1327450"/>
            <a:ext cx="300000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6C6C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карта района с указанными </a:t>
            </a:r>
            <a:r>
              <a:rPr kumimoji="0" lang="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6C6C7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инвестплощадками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2" name="Google Shape;582;p65"/>
          <p:cNvSpPr/>
          <p:nvPr/>
        </p:nvSpPr>
        <p:spPr>
          <a:xfrm>
            <a:off x="5352948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Строительство</a:t>
            </a:r>
            <a:r>
              <a:rPr kumimoji="0" lang="ru" sz="11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гостиницы на 42 номера (116 мест) в пгт.Забайкальск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3" name="Google Shape;583;p65"/>
          <p:cNvSpPr txBox="1"/>
          <p:nvPr/>
        </p:nvSpPr>
        <p:spPr>
          <a:xfrm>
            <a:off x="536028" y="3393338"/>
            <a:ext cx="3424445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Инициатор проекта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lang="ru-RU" sz="900" dirty="0" smtClean="0">
                <a:solidFill>
                  <a:srgbClr val="231F20"/>
                </a:solidFill>
              </a:rPr>
              <a:t>поиск инвестора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Объём инвестиций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10558,5 тыс. рублей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89186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Срок окупаемости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18 месяцев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Текущая ситуация - </a:t>
            </a:r>
            <a:r>
              <a:rPr lang="ru-RU" sz="800" dirty="0">
                <a:solidFill>
                  <a:srgbClr val="231F20"/>
                </a:solidFill>
              </a:rPr>
              <a:t>На территории муниципального района "Забайкальский район" не имеется убойных пунктов, что в свою очередь приводит к невозможности осуществлять забой скота и реализацию продукции, гражданам и организациям приходится выезжать за пределы района и вывозить животных для убоя, что приводить к увеличению затрат и стоимости продукции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Строительство убойного цеха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5" name="Google Shape;585;p65"/>
          <p:cNvSpPr txBox="1"/>
          <p:nvPr/>
        </p:nvSpPr>
        <p:spPr>
          <a:xfrm>
            <a:off x="5630150" y="3365038"/>
            <a:ext cx="3000000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Инициатор проекта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поиск инвестора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Объём инвестиций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51375,1 тыс. рублей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89186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Срок окупаемости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19 месяцев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Текущая ситуация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отсутсвие</a:t>
            </a:r>
            <a:r>
              <a:rPr kumimoji="0" lang="ru" sz="900" b="0" i="0" u="none" strike="noStrike" kern="0" cap="none" spc="0" normalizeH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достаточного количесва коллективных средств размещения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94" y="1844484"/>
            <a:ext cx="340613" cy="3406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004" y="792196"/>
            <a:ext cx="3884623" cy="1825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893" y="2165801"/>
            <a:ext cx="158510" cy="1524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087" y="2165801"/>
            <a:ext cx="158510" cy="152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052" y="2117874"/>
            <a:ext cx="142440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>
                <a:solidFill>
                  <a:srgbClr val="7F7F7F"/>
                </a:solidFill>
              </a:rPr>
              <a:t>Муниципальный район «Забайкальский район»              Проекты, которым требуется поиск инвестора</a:t>
            </a:r>
            <a:endParaRPr lang="ru-RU" sz="2000" b="1" dirty="0">
              <a:solidFill>
                <a:srgbClr val="7F7F7F"/>
              </a:solidFill>
            </a:endParaRPr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Детский развивающий центр в пгт.Забайкальск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406073" y="1395388"/>
            <a:ext cx="4008272" cy="138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Инициатор проекта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поиск инвестора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Объём инвестиций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2475,0 тыс. рублей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89186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Срок окупаемости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16 месяцев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Текущая ситуация - </a:t>
            </a:r>
            <a:r>
              <a:rPr lang="ru-RU" sz="800" dirty="0">
                <a:solidFill>
                  <a:srgbClr val="231F20"/>
                </a:solidFill>
              </a:rPr>
              <a:t>Численность школьников в </a:t>
            </a:r>
            <a:r>
              <a:rPr lang="ru-RU" sz="800" dirty="0" err="1">
                <a:solidFill>
                  <a:srgbClr val="231F20"/>
                </a:solidFill>
              </a:rPr>
              <a:t>пгт</a:t>
            </a:r>
            <a:r>
              <a:rPr lang="ru-RU" sz="800" dirty="0">
                <a:solidFill>
                  <a:srgbClr val="231F20"/>
                </a:solidFill>
              </a:rPr>
              <a:t>. Забайкальск 2059 человек, численность воспитанников детских садов 853 человека. В поселке 3 учреждения дополнительного образования, в которых обучается всего 587 детей, соответственно охват детей дополнительным образованием составляет 20%.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583" name="Google Shape;583;p65"/>
          <p:cNvSpPr txBox="1"/>
          <p:nvPr/>
        </p:nvSpPr>
        <p:spPr>
          <a:xfrm>
            <a:off x="498190" y="3548704"/>
            <a:ext cx="3512559" cy="129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Инициатор проекта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поиск инвестора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Объём инвестиций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6202,8 тыс. рублей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89186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Char char="●"/>
              <a:tabLst/>
              <a:defRPr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Срок окупаемости </a:t>
            </a:r>
            <a:r>
              <a:rPr kumimoji="0" lang="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 месяцев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kumimoji="0" lang="ru" sz="9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Текущая ситуация - </a:t>
            </a:r>
            <a:r>
              <a:rPr lang="ru-RU" sz="900" dirty="0">
                <a:solidFill>
                  <a:srgbClr val="231F20"/>
                </a:solidFill>
              </a:rPr>
              <a:t>На сегодняшний день в районе </a:t>
            </a:r>
            <a:r>
              <a:rPr lang="ru-RU" sz="900" dirty="0" smtClean="0">
                <a:solidFill>
                  <a:srgbClr val="231F20"/>
                </a:solidFill>
              </a:rPr>
              <a:t>отсутствует </a:t>
            </a:r>
            <a:r>
              <a:rPr lang="ru-RU" sz="900" dirty="0">
                <a:solidFill>
                  <a:srgbClr val="231F20"/>
                </a:solidFill>
              </a:rPr>
              <a:t>транспортное (пассажирское) обслуживание населения между поселениями и районным центром.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907161"/>
            <a:ext cx="3554400" cy="429852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Пассажирские перевозки по маршруту Забайкальск – Билитуй - Даурия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107" y="922009"/>
            <a:ext cx="4029805" cy="3261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115" y="3393338"/>
            <a:ext cx="158192" cy="155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468" y="2854997"/>
            <a:ext cx="158510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308818"/>
            <a:ext cx="6521100" cy="33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000" b="1" dirty="0" smtClean="0">
                <a:solidFill>
                  <a:srgbClr val="6C6C72"/>
                </a:solidFill>
              </a:rPr>
              <a:t>Муниципальный район «Забайкльский район»</a:t>
            </a:r>
            <a:endParaRPr sz="900" dirty="0"/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с </a:t>
            </a:r>
            <a:r>
              <a:rPr lang="ru" sz="800" dirty="0" smtClean="0">
                <a:solidFill>
                  <a:schemeClr val="dk1"/>
                </a:solidFill>
              </a:rPr>
              <a:t>Борзинскм и Краснокаменским </a:t>
            </a:r>
            <a:r>
              <a:rPr lang="ru" sz="800" dirty="0">
                <a:solidFill>
                  <a:schemeClr val="dk1"/>
                </a:solidFill>
              </a:rPr>
              <a:t>районами и   </a:t>
            </a:r>
            <a:r>
              <a:rPr lang="ru" sz="800" dirty="0" smtClean="0">
                <a:solidFill>
                  <a:schemeClr val="dk1"/>
                </a:solidFill>
              </a:rPr>
              <a:t>КНР/Монголия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1406176" y="1365927"/>
            <a:ext cx="9939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Авиасообщение </a:t>
            </a:r>
            <a:r>
              <a:rPr lang="ru" sz="800" dirty="0" smtClean="0">
                <a:solidFill>
                  <a:schemeClr val="dk1"/>
                </a:solidFill>
              </a:rPr>
              <a:t>(отсутствует)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418348" y="1365927"/>
            <a:ext cx="1085700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сообщение</a:t>
            </a:r>
            <a:endParaRPr sz="80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800" dirty="0" smtClean="0"/>
              <a:t>железная дорога «Чита – Забайкальск» Забайкальской железной дороги – филиала ОАО «РЖД»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410059" y="3643788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795100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Общая протяжённость границ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78808" y="3089306"/>
            <a:ext cx="999797" cy="58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en-US" altLang="ru-RU" sz="2000" b="1" dirty="0" smtClean="0">
                <a:latin typeface="+mj-lt"/>
                <a:cs typeface="Times New Roman" pitchFamily="18" charset="0"/>
              </a:rPr>
              <a:t>5 253,6</a:t>
            </a:r>
            <a:r>
              <a:rPr lang="ru" sz="2000" b="1" dirty="0" smtClean="0">
                <a:solidFill>
                  <a:schemeClr val="dk1"/>
                </a:solidFill>
                <a:latin typeface="+mj-lt"/>
                <a:sym typeface="Arial"/>
              </a:rPr>
              <a:t> </a:t>
            </a:r>
            <a:r>
              <a:rPr lang="ru" sz="1200" b="1" dirty="0">
                <a:solidFill>
                  <a:schemeClr val="dk1"/>
                </a:solidFill>
                <a:latin typeface="+mj-lt"/>
                <a:sym typeface="Arial"/>
              </a:rPr>
              <a:t>км²</a:t>
            </a:r>
            <a:endParaRPr sz="700" dirty="0">
              <a:solidFill>
                <a:schemeClr val="dk1"/>
              </a:solidFill>
              <a:latin typeface="+mj-lt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480597" y="3095793"/>
            <a:ext cx="652200" cy="55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170,3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413000" y="28514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095289" y="3091300"/>
            <a:ext cx="1167000" cy="57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19,646 </a:t>
            </a:r>
            <a:r>
              <a:rPr lang="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482</a:t>
            </a: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641612" y="4346824"/>
            <a:ext cx="1475854" cy="35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 smtClean="0">
                <a:solidFill>
                  <a:srgbClr val="383B3E"/>
                </a:solidFill>
              </a:rPr>
              <a:t>пгт.Забайкальск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083975" y="4255700"/>
            <a:ext cx="985800" cy="53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1967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  </a:t>
            </a:r>
            <a:r>
              <a:rPr lang="ru" sz="800" dirty="0">
                <a:solidFill>
                  <a:schemeClr val="dk1"/>
                </a:solidFill>
              </a:rPr>
              <a:t>Дата образования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627120" y="1373539"/>
            <a:ext cx="1402080" cy="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сообщение</a:t>
            </a:r>
            <a:endParaRPr sz="80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800" dirty="0" smtClean="0"/>
              <a:t>федеральная автодорога А-350 Чита – Забайкальск – граница с Китайской Народной Республикой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6288" y="2285143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275" y="229292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92557" y="804160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95388" y="886424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17625" y="956089"/>
            <a:ext cx="662499" cy="3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1097" y="943650"/>
            <a:ext cx="361449" cy="39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57356"/>
            <a:ext cx="4029835" cy="2989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5" y="45879"/>
            <a:ext cx="7931700" cy="6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000" b="1" dirty="0" smtClean="0">
                <a:solidFill>
                  <a:srgbClr val="6C6C72"/>
                </a:solidFill>
              </a:rPr>
              <a:t>Муниципальный район «Забайкальский район» Системообразующие предприятия</a:t>
            </a:r>
            <a:endParaRPr sz="6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80606" y="1399940"/>
            <a:ext cx="1603075" cy="2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</a:t>
            </a:r>
            <a:endParaRPr lang="en-US" sz="8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в </a:t>
            </a: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уставной капитал: </a:t>
            </a:r>
            <a:r>
              <a:rPr lang="en-US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130,58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 634 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598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1959150" y="2631275"/>
            <a:ext cx="652200" cy="28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</a:rPr>
              <a:t> 38  </a:t>
            </a:r>
            <a:r>
              <a:rPr lang="ru" sz="800" dirty="0">
                <a:solidFill>
                  <a:schemeClr val="dk1"/>
                </a:solidFill>
              </a:rPr>
              <a:t>ж/д тупиков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389986" y="2637631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Особенности района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1839975" y="3001249"/>
            <a:ext cx="806700" cy="43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dk1"/>
                </a:solidFill>
              </a:rPr>
              <a:t>97,697</a:t>
            </a:r>
            <a:endParaRPr sz="1200" dirty="0">
              <a:solidFill>
                <a:schemeClr val="dk1"/>
              </a:solidFill>
              <a:sym typeface="Arial"/>
            </a:endParaRPr>
          </a:p>
          <a:p>
            <a:pPr marL="6350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dk1"/>
                </a:solidFill>
                <a:sym typeface="Arial"/>
              </a:rPr>
              <a:t>тыс.м</a:t>
            </a:r>
            <a:endParaRPr sz="1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485700" y="3001246"/>
            <a:ext cx="652200" cy="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dk1"/>
                </a:solidFill>
              </a:rPr>
              <a:t>Н</a:t>
            </a:r>
            <a:r>
              <a:rPr lang="ru" sz="1200" b="1" dirty="0" smtClean="0">
                <a:solidFill>
                  <a:schemeClr val="dk1"/>
                </a:solidFill>
              </a:rPr>
              <a:t>аличие МАПП и ЖДПП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Образовательные учреждения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143943" y="3001854"/>
            <a:ext cx="9858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21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шт.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251791" y="4165550"/>
            <a:ext cx="1736684" cy="29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Городское население: </a:t>
            </a:r>
            <a:r>
              <a:rPr lang="en-US" sz="900" b="1" dirty="0" smtClean="0">
                <a:solidFill>
                  <a:srgbClr val="383B3E"/>
                </a:solidFill>
              </a:rPr>
              <a:t>13 </a:t>
            </a:r>
            <a:r>
              <a:rPr lang="ru-RU" sz="900" b="1" dirty="0" smtClean="0">
                <a:solidFill>
                  <a:srgbClr val="383B3E"/>
                </a:solidFill>
              </a:rPr>
              <a:t>469</a:t>
            </a:r>
            <a:r>
              <a:rPr lang="ru" sz="900" b="1" dirty="0" smtClean="0">
                <a:solidFill>
                  <a:srgbClr val="383B3E"/>
                </a:solidFill>
              </a:rPr>
              <a:t>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Сельское население: </a:t>
            </a:r>
            <a:r>
              <a:rPr lang="ru-RU" sz="900" b="1" dirty="0" smtClean="0">
                <a:solidFill>
                  <a:srgbClr val="383B3E"/>
                </a:solidFill>
              </a:rPr>
              <a:t>6 177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77551" y="4027109"/>
            <a:ext cx="9714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5 </a:t>
            </a:r>
            <a:r>
              <a:rPr lang="ru-RU" sz="1800" b="1" dirty="0" smtClean="0">
                <a:solidFill>
                  <a:srgbClr val="383B3E"/>
                </a:solidFill>
              </a:rPr>
              <a:t>276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чел.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67,6</a:t>
            </a:r>
            <a:r>
              <a:rPr lang="ru" sz="1800" b="1" dirty="0">
                <a:solidFill>
                  <a:srgbClr val="383B3E"/>
                </a:solidFill>
              </a:rPr>
              <a:t> </a:t>
            </a:r>
            <a:r>
              <a:rPr lang="ru" sz="1800" b="1" dirty="0" smtClean="0">
                <a:solidFill>
                  <a:srgbClr val="383B3E"/>
                </a:solidFill>
              </a:rPr>
              <a:t>%</a:t>
            </a:r>
            <a:endParaRPr lang="ru" sz="900" dirty="0" smtClean="0">
              <a:solidFill>
                <a:srgbClr val="383B3E"/>
              </a:solidFill>
            </a:endParaRPr>
          </a:p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 smtClean="0">
                <a:solidFill>
                  <a:srgbClr val="383B3E"/>
                </a:solidFill>
              </a:rPr>
              <a:t>трудоспособного </a:t>
            </a:r>
            <a:r>
              <a:rPr lang="ru" sz="900" dirty="0">
                <a:solidFill>
                  <a:srgbClr val="383B3E"/>
                </a:solidFill>
              </a:rPr>
              <a:t>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2812526" y="1365839"/>
            <a:ext cx="1648634" cy="13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района: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7300" y="2097887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7">
            <a:alphaModFix/>
          </a:blip>
          <a:srcRect t="20210" b="-20209"/>
          <a:stretch/>
        </p:blipFill>
        <p:spPr>
          <a:xfrm>
            <a:off x="379295" y="2071188"/>
            <a:ext cx="1050000" cy="1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0758" y="1914552"/>
            <a:ext cx="806700" cy="78877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431;p58"/>
          <p:cNvSpPr txBox="1"/>
          <p:nvPr/>
        </p:nvSpPr>
        <p:spPr>
          <a:xfrm>
            <a:off x="2634033" y="1653225"/>
            <a:ext cx="1955959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ОАО РЖД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Читинская таможня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ПУ ФСБ по Забайкальскому краю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421" y="1130167"/>
            <a:ext cx="4029805" cy="32589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130468"/>
            <a:ext cx="7931700" cy="33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000" b="1" dirty="0" smtClean="0">
                <a:solidFill>
                  <a:srgbClr val="6C6C72"/>
                </a:solidFill>
              </a:rPr>
              <a:t>Муниципальный район «Забайкальский район»</a:t>
            </a:r>
            <a:endParaRPr sz="20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Количество культурно-досуговых заведений</a:t>
            </a:r>
            <a:endParaRPr sz="80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>
                <a:solidFill>
                  <a:srgbClr val="231F20"/>
                </a:solidFill>
              </a:rPr>
              <a:t>Количество финансово - кредитных организаций</a:t>
            </a:r>
            <a:endParaRPr sz="80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2004775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 dirty="0">
                <a:solidFill>
                  <a:schemeClr val="dk1"/>
                </a:solidFill>
              </a:rPr>
              <a:t>жилищного фонда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473134" y="2613646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642861" y="2206753"/>
            <a:ext cx="1643550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456,7</a:t>
            </a:r>
            <a:r>
              <a:rPr lang="ru" sz="1000" b="1" dirty="0" smtClean="0">
                <a:solidFill>
                  <a:schemeClr val="dk1"/>
                </a:solidFill>
              </a:rPr>
              <a:t>тыс. </a:t>
            </a:r>
            <a:r>
              <a:rPr lang="ru-RU" sz="1000" b="1" dirty="0">
                <a:solidFill>
                  <a:schemeClr val="dk1"/>
                </a:solidFill>
              </a:rPr>
              <a:t>к</a:t>
            </a:r>
            <a:r>
              <a:rPr lang="ru" sz="1000" b="1" dirty="0" smtClean="0">
                <a:solidFill>
                  <a:schemeClr val="dk1"/>
                </a:solidFill>
              </a:rPr>
              <a:t>в.м.</a:t>
            </a:r>
            <a:endParaRPr sz="1000" baseline="300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234024" y="2195664"/>
            <a:ext cx="1587834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136,08 </a:t>
            </a:r>
            <a:r>
              <a:rPr lang="ru" sz="1000" b="1" dirty="0" smtClean="0">
                <a:solidFill>
                  <a:schemeClr val="dk1"/>
                </a:solidFill>
              </a:rPr>
              <a:t>млн.руб</a:t>
            </a:r>
            <a:endParaRPr sz="10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6" y="2660041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32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3242338" cy="428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" sz="900" b="1" dirty="0" smtClean="0">
                <a:solidFill>
                  <a:srgbClr val="383B3E"/>
                </a:solidFill>
              </a:rPr>
              <a:t>177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383B3E"/>
                </a:solidFill>
              </a:rPr>
              <a:t>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</a:t>
            </a:r>
            <a:r>
              <a:rPr lang="ru" sz="900" b="1" dirty="0" smtClean="0">
                <a:solidFill>
                  <a:srgbClr val="383B3E"/>
                </a:solidFill>
              </a:rPr>
              <a:t>48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Номерной фонд гостиниц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005350" y="2652775"/>
            <a:ext cx="203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крупными объектами торговли</a:t>
            </a:r>
            <a:endParaRPr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7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4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100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092" y="1021953"/>
            <a:ext cx="4029805" cy="326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399150" y="75"/>
            <a:ext cx="7884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lvl="0"/>
            <a:r>
              <a:rPr lang="ru" sz="2000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>
                <a:solidFill>
                  <a:srgbClr val="7F7F7F"/>
                </a:solidFill>
              </a:rPr>
              <a:t>Муниципальный район «Забайкальский район</a:t>
            </a:r>
            <a:r>
              <a:rPr lang="ru-RU" sz="2000" b="1" dirty="0" smtClean="0">
                <a:solidFill>
                  <a:srgbClr val="7F7F7F"/>
                </a:solidFill>
              </a:rPr>
              <a:t>»</a:t>
            </a:r>
          </a:p>
          <a:p>
            <a:pPr lvl="0"/>
            <a:r>
              <a:rPr lang="ru" sz="2000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  ТОР “Забайкалье”</a:t>
            </a:r>
            <a:endParaRPr sz="20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700"/>
            <a:ext cx="8528100" cy="985500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67109" y="1899171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ru-RU" sz="1600" b="1" dirty="0">
                <a:solidFill>
                  <a:schemeClr val="dk1"/>
                </a:solidFill>
              </a:rPr>
              <a:t>Количество предприятий в ТОР - 4</a:t>
            </a: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4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dk1"/>
                </a:solidFill>
              </a:rPr>
              <a:t>Площадь земель района в ТОР: 15236,275 га</a:t>
            </a:r>
          </a:p>
        </p:txBody>
      </p:sp>
      <p:sp>
        <p:nvSpPr>
          <p:cNvPr id="10" name="Google Shape;505;p60"/>
          <p:cNvSpPr txBox="1"/>
          <p:nvPr/>
        </p:nvSpPr>
        <p:spPr>
          <a:xfrm>
            <a:off x="536713" y="1899125"/>
            <a:ext cx="5214730" cy="310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Забайкальский логистический терминал - Общество с ограниченной ответственностью «ЗТГ ИНВВЕСТ»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Организация таможенного склада открытого типа - Общество с ограниченной ответственностью «Континент плюс»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Оборудование универсального комплекса транспортной инфраструктуры для перевалки и хранения сжиженного природного газа и прочих грузов - Общество с ограниченной ответственностью «Международный терминал Забайкальск»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4. Создание и дальнейшая эксплуатация Первого зернового железнодорожного терминала Забайкальск-Маньчжурия  - Общество с ограниченной ответственностью «Забайкальский зерновой терминал»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 smtClean="0">
                <a:solidFill>
                  <a:srgbClr val="6C6C72"/>
                </a:solidFill>
              </a:rPr>
              <a:t>Муниципальный район «Забайкальский район» Полезные </a:t>
            </a:r>
            <a:r>
              <a:rPr lang="ru" sz="2000" dirty="0" smtClean="0">
                <a:solidFill>
                  <a:srgbClr val="6C6C72"/>
                </a:solidFill>
              </a:rPr>
              <a:t>ископаемые</a:t>
            </a:r>
            <a:endParaRPr sz="1000" dirty="0">
              <a:solidFill>
                <a:srgbClr val="7F7F7F"/>
              </a:solidFill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33149" y="2516925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46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>
              <a:lnSpc>
                <a:spcPct val="106000"/>
              </a:lnSpc>
              <a:spcBef>
                <a:spcPts val="100"/>
              </a:spcBef>
            </a:pPr>
            <a:r>
              <a:rPr lang="ru-RU" sz="900" b="1" dirty="0" smtClean="0"/>
              <a:t>Флюорит</a:t>
            </a:r>
            <a:r>
              <a:rPr lang="ru" sz="9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1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размещением полезных ископаемых</a:t>
            </a:r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211" y="749429"/>
            <a:ext cx="6608905" cy="38776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328" y="2899786"/>
            <a:ext cx="170703" cy="1097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121" y="3758995"/>
            <a:ext cx="121931" cy="97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609" y="3563077"/>
            <a:ext cx="121931" cy="9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cap="none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Муниципальный район «Забайкальский район» Сельское </a:t>
            </a:r>
            <a:r>
              <a:rPr lang="ru" sz="20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хозяйство </a:t>
            </a:r>
            <a:endParaRPr sz="1000" dirty="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2"/>
          <p:cNvSpPr/>
          <p:nvPr/>
        </p:nvSpPr>
        <p:spPr>
          <a:xfrm>
            <a:off x="411289" y="854007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свободных с/х </a:t>
            </a:r>
            <a:r>
              <a:rPr lang="ru" sz="1100" b="1" dirty="0" smtClean="0">
                <a:solidFill>
                  <a:srgbClr val="FFFFFF"/>
                </a:solidFill>
              </a:rPr>
              <a:t>земель</a:t>
            </a:r>
            <a:r>
              <a:rPr lang="ru" sz="1100" b="1" smtClean="0">
                <a:solidFill>
                  <a:srgbClr val="FFFFFF"/>
                </a:solidFill>
              </a:rPr>
              <a:t>: 285 133 га</a:t>
            </a:r>
            <a:endParaRPr sz="1100" dirty="0"/>
          </a:p>
        </p:txBody>
      </p:sp>
      <p:sp>
        <p:nvSpPr>
          <p:cNvPr id="546" name="Google Shape;546;p62"/>
          <p:cNvSpPr txBox="1"/>
          <p:nvPr/>
        </p:nvSpPr>
        <p:spPr>
          <a:xfrm>
            <a:off x="186120" y="2790496"/>
            <a:ext cx="3000000" cy="154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891861"/>
                </a:solidFill>
              </a:rPr>
              <a:t>Подразделение с/х земель:</a:t>
            </a:r>
            <a:endParaRPr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Пашни </a:t>
            </a:r>
            <a:r>
              <a:rPr lang="ru" sz="1200" dirty="0" smtClean="0">
                <a:solidFill>
                  <a:srgbClr val="231F20"/>
                </a:solidFill>
              </a:rPr>
              <a:t>– 6 349 га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Залежи </a:t>
            </a:r>
            <a:r>
              <a:rPr lang="ru" sz="1200" dirty="0" smtClean="0">
                <a:solidFill>
                  <a:srgbClr val="231F20"/>
                </a:solidFill>
              </a:rPr>
              <a:t>– 22 925 га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Пастбища </a:t>
            </a:r>
            <a:r>
              <a:rPr lang="ru" sz="1200" dirty="0" smtClean="0">
                <a:solidFill>
                  <a:srgbClr val="231F20"/>
                </a:solidFill>
              </a:rPr>
              <a:t>– </a:t>
            </a:r>
            <a:r>
              <a:rPr lang="ru-RU" sz="1200" dirty="0" smtClean="0">
                <a:solidFill>
                  <a:srgbClr val="231F20"/>
                </a:solidFill>
              </a:rPr>
              <a:t>203 134 га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Прочие </a:t>
            </a:r>
            <a:r>
              <a:rPr lang="ru" sz="1200" dirty="0" smtClean="0">
                <a:solidFill>
                  <a:srgbClr val="231F20"/>
                </a:solidFill>
              </a:rPr>
              <a:t>– 10 103 га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Сенокосы </a:t>
            </a:r>
            <a:r>
              <a:rPr lang="ru" sz="1200" dirty="0" smtClean="0">
                <a:solidFill>
                  <a:srgbClr val="231F20"/>
                </a:solidFill>
              </a:rPr>
              <a:t>– 53 107 га</a:t>
            </a:r>
            <a:endParaRPr sz="1200" dirty="0">
              <a:solidFill>
                <a:srgbClr val="231F20"/>
              </a:solidFill>
            </a:endParaRPr>
          </a:p>
        </p:txBody>
      </p:sp>
      <p:sp>
        <p:nvSpPr>
          <p:cNvPr id="548" name="Google Shape;548;p62"/>
          <p:cNvSpPr txBox="1"/>
          <p:nvPr/>
        </p:nvSpPr>
        <p:spPr>
          <a:xfrm>
            <a:off x="408849" y="4440750"/>
            <a:ext cx="921761" cy="50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rgbClr val="7B2668"/>
                </a:solidFill>
              </a:rPr>
              <a:t>641,43 млн.руб.</a:t>
            </a:r>
            <a:endParaRPr sz="1600" dirty="0">
              <a:solidFill>
                <a:srgbClr val="7B2668"/>
              </a:solidFill>
              <a:sym typeface="Arial"/>
            </a:endParaRPr>
          </a:p>
        </p:txBody>
      </p:sp>
      <p:sp>
        <p:nvSpPr>
          <p:cNvPr id="549" name="Google Shape;549;p62"/>
          <p:cNvSpPr txBox="1"/>
          <p:nvPr/>
        </p:nvSpPr>
        <p:spPr>
          <a:xfrm>
            <a:off x="1475652" y="4409490"/>
            <a:ext cx="7435018" cy="5667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Объём произведённой продукции </a:t>
            </a:r>
            <a:r>
              <a:rPr lang="ru" sz="1600" dirty="0" smtClean="0">
                <a:solidFill>
                  <a:schemeClr val="dk1"/>
                </a:solidFill>
              </a:rPr>
              <a:t>за 2023 год (молоко – 374,9 млн.руб., мясо – 254,6 млн.руб., яйцо – 6,27 млн.руб., </a:t>
            </a:r>
            <a:r>
              <a:rPr lang="ru" sz="1600" dirty="0" smtClean="0">
                <a:solidFill>
                  <a:schemeClr val="dk1"/>
                </a:solidFill>
              </a:rPr>
              <a:t>зерновые </a:t>
            </a:r>
            <a:r>
              <a:rPr lang="ru" sz="1600" dirty="0" smtClean="0">
                <a:solidFill>
                  <a:schemeClr val="dk1"/>
                </a:solidFill>
              </a:rPr>
              <a:t>культуры – 5,14 млн.руб.)</a:t>
            </a:r>
            <a:endParaRPr sz="16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359961" y="1481864"/>
            <a:ext cx="3573849" cy="12520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891861"/>
                </a:solidFill>
              </a:rPr>
              <a:t>Крупные </a:t>
            </a:r>
            <a:r>
              <a:rPr lang="ru" dirty="0" smtClean="0">
                <a:solidFill>
                  <a:srgbClr val="891861"/>
                </a:solidFill>
              </a:rPr>
              <a:t>сельхозтоваропроизводители:</a:t>
            </a:r>
            <a:endParaRPr lang="ru" dirty="0" smtClean="0">
              <a:solidFill>
                <a:srgbClr val="891861"/>
              </a:solidFill>
            </a:endParaRPr>
          </a:p>
          <a:p>
            <a:pPr marL="298450" marR="0" lvl="0" indent="-28575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dk1"/>
                </a:solidFill>
              </a:rPr>
              <a:t>ИП </a:t>
            </a:r>
            <a:r>
              <a:rPr lang="ru" sz="1200" dirty="0" smtClean="0">
                <a:solidFill>
                  <a:schemeClr val="dk1"/>
                </a:solidFill>
              </a:rPr>
              <a:t>Мелентьев В.Н.</a:t>
            </a:r>
          </a:p>
          <a:p>
            <a:pPr marL="298450" marR="0" lvl="0" indent="-28575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dk1"/>
                </a:solidFill>
              </a:rPr>
              <a:t>ИП ГКФХ Доржициренов Д.Б.</a:t>
            </a:r>
          </a:p>
          <a:p>
            <a:pPr marL="298450" marR="0" lvl="0" indent="-28575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dk1"/>
                </a:solidFill>
                <a:sym typeface="Arial"/>
              </a:rPr>
              <a:t>ИП ГКФХ </a:t>
            </a:r>
            <a:r>
              <a:rPr lang="ru" sz="1200" dirty="0" smtClean="0">
                <a:solidFill>
                  <a:schemeClr val="dk1"/>
                </a:solidFill>
                <a:sym typeface="Arial"/>
              </a:rPr>
              <a:t>Баженов Ю.В.</a:t>
            </a:r>
          </a:p>
          <a:p>
            <a:pPr marL="298450" marR="0" lvl="0" indent="-28575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dk1"/>
                </a:solidFill>
              </a:rPr>
              <a:t>ИП Баторов М.Ф.</a:t>
            </a:r>
          </a:p>
          <a:p>
            <a:pPr marL="298450" marR="0" lvl="0" indent="-28575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dk1"/>
                </a:solidFill>
                <a:sym typeface="Arial"/>
              </a:rPr>
              <a:t>ИП ГКФХ Исаев Е.А.</a:t>
            </a:r>
            <a:endParaRPr lang="ru" sz="12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465" y="723867"/>
            <a:ext cx="4438329" cy="3463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192" y="1789458"/>
            <a:ext cx="256054" cy="164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919" y="1789458"/>
            <a:ext cx="256054" cy="164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491" y="1399560"/>
            <a:ext cx="304748" cy="195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138" y="2998471"/>
            <a:ext cx="256054" cy="164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833" y="2906273"/>
            <a:ext cx="176713" cy="92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845" y="1651469"/>
            <a:ext cx="206984" cy="137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319" y="1871761"/>
            <a:ext cx="201993" cy="1346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5171" y="2410144"/>
            <a:ext cx="181604" cy="121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891" y="2672947"/>
            <a:ext cx="182896" cy="1219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157" y="1749830"/>
            <a:ext cx="182896" cy="1219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4823" y="3561717"/>
            <a:ext cx="182896" cy="1219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4823" y="3109343"/>
            <a:ext cx="182896" cy="121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4144" y="3246034"/>
            <a:ext cx="182896" cy="121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7F7F7F"/>
                </a:solidFill>
              </a:rPr>
              <a:t>Муниципальный район «Забайкальский район» Промышленность</a:t>
            </a:r>
            <a:endParaRPr sz="1000" dirty="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12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292144" y="1522821"/>
            <a:ext cx="3731216" cy="217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Виды предприятий района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 smtClean="0">
                <a:solidFill>
                  <a:srgbClr val="231F20"/>
                </a:solidFill>
              </a:rPr>
              <a:t>Энергетика – АО ЗабТЭК, </a:t>
            </a:r>
            <a:r>
              <a:rPr lang="en-US" sz="1200" dirty="0" smtClean="0">
                <a:solidFill>
                  <a:srgbClr val="231F20"/>
                </a:solidFill>
              </a:rPr>
              <a:t>АО “</a:t>
            </a:r>
            <a:r>
              <a:rPr lang="en-US" sz="1200" dirty="0" err="1" smtClean="0">
                <a:solidFill>
                  <a:srgbClr val="231F20"/>
                </a:solidFill>
              </a:rPr>
              <a:t>Читаэнерго</a:t>
            </a:r>
            <a:r>
              <a:rPr lang="en-US" sz="1200" dirty="0" smtClean="0">
                <a:solidFill>
                  <a:srgbClr val="231F20"/>
                </a:solidFill>
              </a:rPr>
              <a:t>”,</a:t>
            </a:r>
            <a:r>
              <a:rPr lang="ru" sz="1200" dirty="0" smtClean="0">
                <a:solidFill>
                  <a:srgbClr val="231F20"/>
                </a:solidFill>
              </a:rPr>
              <a:t> МАНУ Благоустройство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</a:rPr>
              <a:t>Переработка </a:t>
            </a:r>
            <a:r>
              <a:rPr lang="ru" sz="1200" dirty="0" smtClean="0">
                <a:solidFill>
                  <a:srgbClr val="231F20"/>
                </a:solidFill>
              </a:rPr>
              <a:t>– </a:t>
            </a:r>
            <a:r>
              <a:rPr lang="ru" sz="1200" dirty="0" smtClean="0">
                <a:solidFill>
                  <a:srgbClr val="231F20"/>
                </a:solidFill>
              </a:rPr>
              <a:t>СПК </a:t>
            </a:r>
            <a:r>
              <a:rPr lang="ru" sz="1200" dirty="0" smtClean="0">
                <a:solidFill>
                  <a:srgbClr val="231F20"/>
                </a:solidFill>
              </a:rPr>
              <a:t>Расцвет, </a:t>
            </a:r>
            <a:r>
              <a:rPr lang="ru" sz="1200" dirty="0" smtClean="0">
                <a:solidFill>
                  <a:srgbClr val="231F20"/>
                </a:solidFill>
              </a:rPr>
              <a:t>ИП </a:t>
            </a:r>
            <a:r>
              <a:rPr lang="ru" sz="1200" dirty="0" smtClean="0">
                <a:solidFill>
                  <a:srgbClr val="231F20"/>
                </a:solidFill>
              </a:rPr>
              <a:t>ГКФХ Бронников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 smtClean="0">
                <a:solidFill>
                  <a:srgbClr val="231F20"/>
                </a:solidFill>
              </a:rPr>
              <a:t>Производство – ИП Элизбарян, ИП Данилова, ИП Станчу, </a:t>
            </a:r>
            <a:r>
              <a:rPr lang="ru" sz="1200" dirty="0" smtClean="0">
                <a:solidFill>
                  <a:srgbClr val="231F20"/>
                </a:solidFill>
              </a:rPr>
              <a:t>СПК </a:t>
            </a:r>
            <a:r>
              <a:rPr lang="ru" sz="1200" dirty="0" smtClean="0">
                <a:solidFill>
                  <a:srgbClr val="231F20"/>
                </a:solidFill>
              </a:rPr>
              <a:t>Расцвет, </a:t>
            </a:r>
            <a:r>
              <a:rPr lang="ru" sz="1200" dirty="0" smtClean="0">
                <a:solidFill>
                  <a:srgbClr val="231F20"/>
                </a:solidFill>
              </a:rPr>
              <a:t>ИП Большакова, ИП Касумов, АУ </a:t>
            </a:r>
            <a:r>
              <a:rPr lang="ru" sz="1200" dirty="0" smtClean="0">
                <a:solidFill>
                  <a:srgbClr val="231F20"/>
                </a:solidFill>
              </a:rPr>
              <a:t>ЗИЦ</a:t>
            </a:r>
            <a:endParaRPr sz="12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 smtClean="0">
                <a:solidFill>
                  <a:srgbClr val="231F20"/>
                </a:solidFill>
              </a:rPr>
              <a:t>Прочие – ООО Олерон+</a:t>
            </a:r>
            <a:endParaRPr sz="1200" dirty="0">
              <a:solidFill>
                <a:srgbClr val="231F20"/>
              </a:solidFill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5" y="40095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</a:t>
            </a:r>
            <a:r>
              <a:rPr lang="ru" sz="1100" b="1" dirty="0" smtClean="0">
                <a:solidFill>
                  <a:srgbClr val="FFFFFF"/>
                </a:solidFill>
              </a:rPr>
              <a:t>производства за 2023 год: 417,59 </a:t>
            </a:r>
            <a:r>
              <a:rPr lang="ru" sz="1100" b="1" dirty="0" smtClean="0">
                <a:solidFill>
                  <a:srgbClr val="FFFFFF"/>
                </a:solidFill>
              </a:rPr>
              <a:t>млн.рублей</a:t>
            </a:r>
            <a:endParaRPr sz="1100" dirty="0"/>
          </a:p>
        </p:txBody>
      </p:sp>
      <p:sp>
        <p:nvSpPr>
          <p:cNvPr id="572" name="Google Shape;572;p64"/>
          <p:cNvSpPr txBox="1"/>
          <p:nvPr/>
        </p:nvSpPr>
        <p:spPr>
          <a:xfrm>
            <a:off x="6503075" y="24315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1" y="836838"/>
            <a:ext cx="4531078" cy="34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54" y="238027"/>
            <a:ext cx="8229600" cy="25966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Информация </a:t>
            </a:r>
            <a: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о свободных земельных участках, строениях, </a:t>
            </a:r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помещениях</a:t>
            </a:r>
            <a:endParaRPr lang="ru-RU" sz="2800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30150" y="994695"/>
          <a:ext cx="8302407" cy="3778944"/>
        </p:xfrm>
        <a:graphic>
          <a:graphicData uri="http://schemas.openxmlformats.org/drawingml/2006/table">
            <a:tbl>
              <a:tblPr firstRow="1" bandRow="1"/>
              <a:tblGrid>
                <a:gridCol w="25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07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объекта 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</a:rPr>
                        <a:t>Кадастровый номер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</a:rPr>
                        <a:t>Площадь 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</a:rPr>
                        <a:t>Вид собственности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</a:rPr>
                        <a:t>Наличие объектов инфраструктуры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</a:rPr>
                        <a:t>Потребность </a:t>
                      </a:r>
                      <a:endParaRPr lang="ru-RU" sz="7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</a:rPr>
                        <a:t>инфраструктуре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участок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75:06:300101:119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1 249 446 кв. м.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 собственность не разграничена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имеется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участок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75:06:300101:117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1 988 817 кв. м.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 собственность не разграничена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имеется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148737"/>
                  </a:ext>
                </a:extLst>
              </a:tr>
              <a:tr h="208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участок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75:06:290103:187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2 448 417  кв. м.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 собственность не разграничена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имеется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363351"/>
                  </a:ext>
                </a:extLst>
              </a:tr>
              <a:tr h="266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участок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75:06:290103:186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3 566 621 кв. м.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 собственность не разграничена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имеется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88365"/>
                  </a:ext>
                </a:extLst>
              </a:tr>
              <a:tr h="239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участок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75:06:260101:179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3 723 349 кв. м.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 собственность не разграничена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охранная зона объектов электросетевого хозяйства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579753"/>
                  </a:ext>
                </a:extLst>
              </a:tr>
              <a:tr h="264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участок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75:06:290101:117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4 099 859 кв. м.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 собственность не разграничена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имеется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2605"/>
                  </a:ext>
                </a:extLst>
              </a:tr>
              <a:tr h="252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участок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75:06:120101:170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6 873 265 кв. м.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 собственность не разграничена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охранная зона объектов электросетевого хозяйства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участок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75:06:300101:118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8 731 412 кв. м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 собственность не разграничена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имеется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участок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75:06:170102:241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15 326 246 кв. м.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 собственность не разграничена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охранная зона объектов электросетевого хозяйства</a:t>
                      </a:r>
                      <a:endParaRPr lang="ru-RU" sz="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участок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75:06:300101:120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16 449 914 кв. м.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 собственность не разграничена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имеется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60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10565</TotalTime>
  <Words>1011</Words>
  <Application>Microsoft Office PowerPoint</Application>
  <PresentationFormat>Экран (16:9)</PresentationFormat>
  <Paragraphs>210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Helvetica Neue</vt:lpstr>
      <vt:lpstr>Times New Roman</vt:lpstr>
      <vt:lpstr>tahoma</vt:lpstr>
      <vt:lpstr>Calibri</vt:lpstr>
      <vt:lpstr>Simple Light</vt:lpstr>
      <vt:lpstr>2_Office Theme</vt:lpstr>
      <vt:lpstr>Office Theme</vt:lpstr>
      <vt:lpstr>1_Office Theme</vt:lpstr>
      <vt:lpstr>3_Office Theme</vt:lpstr>
      <vt:lpstr>Презентация PowerPoint</vt:lpstr>
      <vt:lpstr>Муниципальный район «Забайкльский район»</vt:lpstr>
      <vt:lpstr>Муниципальный район «Забайкальский район» Системообразующие предприятия</vt:lpstr>
      <vt:lpstr>Муниципальный район «Забайкальский район»</vt:lpstr>
      <vt:lpstr>Презентация PowerPoint</vt:lpstr>
      <vt:lpstr>Муниципальный район «Забайкальский район» Полезные ископаемые</vt:lpstr>
      <vt:lpstr>Презентация PowerPoint</vt:lpstr>
      <vt:lpstr>Презентация PowerPoint</vt:lpstr>
      <vt:lpstr>Информация о свободных земельных участках, строениях, помещениях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Е.В.</dc:creator>
  <cp:lastModifiedBy>RePack by Diakov</cp:lastModifiedBy>
  <cp:revision>47</cp:revision>
  <dcterms:modified xsi:type="dcterms:W3CDTF">2024-01-25T08:24:36Z</dcterms:modified>
</cp:coreProperties>
</file>